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8" r:id="rId3"/>
    <p:sldId id="262" r:id="rId4"/>
    <p:sldId id="261" r:id="rId5"/>
    <p:sldId id="265" r:id="rId6"/>
    <p:sldId id="260" r:id="rId7"/>
    <p:sldId id="266" r:id="rId8"/>
    <p:sldId id="267" r:id="rId9"/>
    <p:sldId id="264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776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B089-3319-4AE1-9C39-7F024848DA4D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523E-0697-459E-BF60-DDF6A328B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9B0E-9F96-411E-87BF-A17AAFF39237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6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4828-BD68-4C38-BB97-1A9D1C59FEF0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3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669-DB3A-45D2-9114-23BCEEAE8A3E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3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3C56-7908-48CB-88E6-65D8BEDAAC04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A8AB-B8C3-4E73-A5AD-267477D61861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2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F226-DADD-41D6-A515-677A4221DC98}" type="datetime1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4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CB58-28AA-4D46-826A-90FF039EA7C3}" type="datetime1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070C-E455-45FF-9AD2-EA654786AA07}" type="datetime1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8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5EA-A1BE-4565-88B0-AE2323CBFE11}" type="datetime1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FEBF-8764-4DCD-A250-CFE3A325671A}" type="datetime1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2868-CF24-473F-80BE-D66ABBD45E9E}" type="datetime1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6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B63A-1548-4318-ABFB-EE350BB4374C}" type="datetime1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DF0D-5FA2-4CC3-AB59-664E09A45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7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A0A1D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815" y="1160588"/>
            <a:ext cx="8268029" cy="1384995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Современные подходы к формированию агломерационной пассажирской мобильности</a:t>
            </a:r>
            <a:endParaRPr lang="ru-RU" sz="4000" b="1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6137" y="458112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Блудян Н.О., доктор технических наук, профессор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ОАО «НИИАТ»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7663" y="6381328"/>
            <a:ext cx="162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Москва 2024 г.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967D00-A827-B9EB-FA37-F654A85F2D6C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B350C6-3A2D-36A8-3213-F83384901B8A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1" name="Picture 4" descr="https://www.niiat.ru/images/log.png">
              <a:extLst>
                <a:ext uri="{FF2B5EF4-FFF2-40B4-BE49-F238E27FC236}">
                  <a16:creationId xmlns:a16="http://schemas.microsoft.com/office/drawing/2014/main" id="{146EE0B0-10A6-A9D0-E38C-AF8AC98E1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069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C964ED-3450-909D-1DF9-39094C5C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" y="1700807"/>
            <a:ext cx="4022430" cy="4617267"/>
          </a:xfrm>
          <a:prstGeom prst="rect">
            <a:avLst/>
          </a:prstGeom>
        </p:spPr>
      </p:pic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8ABB8AF7-C6FE-7910-F792-60D756FB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99" y="808933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Московская агломерация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408185E-01DD-6D31-653F-3E401D9B9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658832"/>
            <a:ext cx="4320480" cy="7679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FDFC229-6034-0BCC-B91D-840E3072AB92}"/>
              </a:ext>
            </a:extLst>
          </p:cNvPr>
          <p:cNvSpPr txBox="1"/>
          <p:nvPr/>
        </p:nvSpPr>
        <p:spPr>
          <a:xfrm>
            <a:off x="547715" y="6318075"/>
            <a:ext cx="402243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Н.О. </a:t>
            </a:r>
            <a:r>
              <a:rPr lang="ru-RU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Блудян</a:t>
            </a: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др., 2014 г.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C0236D-E6A2-E07F-3F12-F3D895FF8FEA}"/>
              </a:ext>
            </a:extLst>
          </p:cNvPr>
          <p:cNvSpPr txBox="1"/>
          <p:nvPr/>
        </p:nvSpPr>
        <p:spPr>
          <a:xfrm>
            <a:off x="4716016" y="3525359"/>
            <a:ext cx="4320480" cy="217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Официальный сайт Федеральной службы государственной статистики (Росстат)</a:t>
            </a:r>
            <a:endParaRPr lang="ru-RU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2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F126F-4CBD-F58C-E52A-FADDFB19D241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Пассажирская мобильность Московской агломерации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B6276-1DD4-A343-1EF3-39AF0F7C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478" y="1772816"/>
            <a:ext cx="6293335" cy="43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AC91FD-3C26-E6A6-6FD6-EAEEB36E87F5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Схема МЦД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89958-B180-3066-C094-BE776FF94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41" y="1685711"/>
            <a:ext cx="4568987" cy="462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187CF6-70F7-A994-2A7B-72BC81E59048}"/>
              </a:ext>
            </a:extLst>
          </p:cNvPr>
          <p:cNvSpPr txBox="1"/>
          <p:nvPr/>
        </p:nvSpPr>
        <p:spPr>
          <a:xfrm>
            <a:off x="6732240" y="6026820"/>
            <a:ext cx="2299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1" dirty="0">
                <a:solidFill>
                  <a:srgbClr val="212529"/>
                </a:solidFill>
                <a:effectLst/>
                <a:latin typeface="Proxima Nova Rg"/>
              </a:rPr>
              <a:t>Источник: </a:t>
            </a:r>
            <a:r>
              <a:rPr lang="en-US" sz="1000" b="0" i="1" dirty="0">
                <a:solidFill>
                  <a:srgbClr val="212529"/>
                </a:solidFill>
                <a:effectLst/>
                <a:latin typeface="Proxima Nova Rg"/>
              </a:rPr>
              <a:t>https://mcd.mosmetro.ru/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4034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AC91FD-3C26-E6A6-6FD6-EAEEB36E87F5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ВСМ «Москва – Санкт-Петербург»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47689-F20C-8550-2F7D-AE9E37F7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6" y="1744788"/>
            <a:ext cx="5242352" cy="3931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0F0179-9763-CEA0-C2A1-5842426A54D3}"/>
              </a:ext>
            </a:extLst>
          </p:cNvPr>
          <p:cNvSpPr txBox="1"/>
          <p:nvPr/>
        </p:nvSpPr>
        <p:spPr>
          <a:xfrm>
            <a:off x="5498075" y="1755626"/>
            <a:ext cx="3528392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Российской Федерации В.В. Путина  Федеральному Собранию от 29.02.2024</a:t>
            </a:r>
            <a:endParaRPr lang="ru-RU" sz="1600" dirty="0">
              <a:ln>
                <a:solidFill>
                  <a:srgbClr val="FF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Первый маршрут между Москвой и Санкт - Петербургом пройдет через г. Тверь и нашу древнюю столицу – Великий Новгород»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92B47-842B-967D-BE21-DB50EB67240E}"/>
              </a:ext>
            </a:extLst>
          </p:cNvPr>
          <p:cNvSpPr txBox="1"/>
          <p:nvPr/>
        </p:nvSpPr>
        <p:spPr>
          <a:xfrm>
            <a:off x="5510460" y="3849338"/>
            <a:ext cx="352839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Срок запуска: 2028 год.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Протяженность: 679 км.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Интервал движения: до 10 мин.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Скорость движения: до 400 км/ч.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Время в пути: 2 ч. 15 мин.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Москва – Тверь: 39 мин.</a:t>
            </a:r>
          </a:p>
          <a:p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Москва – Великий Новгород: 1ч. 41 мин.</a:t>
            </a:r>
          </a:p>
        </p:txBody>
      </p:sp>
    </p:spTree>
    <p:extLst>
      <p:ext uri="{BB962C8B-B14F-4D97-AF65-F5344CB8AC3E}">
        <p14:creationId xmlns:p14="http://schemas.microsoft.com/office/powerpoint/2010/main" val="318785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EBCC0-0417-8346-9F4A-0816401C8203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Центральный Транспортный Узел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84C1E-8BC9-F787-9C10-A7A65860C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60" y="1722820"/>
            <a:ext cx="4648103" cy="39301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D260B-E362-86A4-BEF5-29EB4D3E4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360" y="5771134"/>
            <a:ext cx="1731115" cy="5465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37A844-5337-30A1-9533-C87F74C69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588189"/>
            <a:ext cx="2098521" cy="25051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43939-0345-B9D6-FDF2-F48052580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946" y="5775804"/>
            <a:ext cx="1210458" cy="54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F536F-722E-2F5C-F892-10BEC2B09303}"/>
              </a:ext>
            </a:extLst>
          </p:cNvPr>
          <p:cNvSpPr txBox="1"/>
          <p:nvPr/>
        </p:nvSpPr>
        <p:spPr>
          <a:xfrm>
            <a:off x="179512" y="1717050"/>
            <a:ext cx="36581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«Продолжится модернизация ЦТУ.</a:t>
            </a:r>
          </a:p>
          <a:p>
            <a:pPr algn="just"/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МЦД станут основой для того, чтобы соединить современными скоростными маршрутами </a:t>
            </a:r>
            <a:r>
              <a:rPr lang="ru-RU" sz="1400" b="1" i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столичнй</a:t>
            </a:r>
            <a:r>
              <a:rPr lang="ru-RU" sz="1400" b="1" i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 регион с Ярославской, Тверской, Калужской, Владимирской и другими областями»</a:t>
            </a:r>
          </a:p>
          <a:p>
            <a:pPr algn="just"/>
            <a:endParaRPr lang="ru-RU" sz="14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3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EBCC0-0417-8346-9F4A-0816401C8203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Типологизация агломераций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EDEED-B203-5EDA-39AC-4FFEAAFC4B55}"/>
              </a:ext>
            </a:extLst>
          </p:cNvPr>
          <p:cNvSpPr txBox="1"/>
          <p:nvPr/>
        </p:nvSpPr>
        <p:spPr>
          <a:xfrm>
            <a:off x="611560" y="1988840"/>
            <a:ext cx="3672408" cy="390876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«БЕЗОПАСНЫЕ КАЧЕСТВЕННЫЕ ДОРОГИ»</a:t>
            </a: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агломерация (34) – более 500,0 тыс. чел.</a:t>
            </a:r>
          </a:p>
          <a:p>
            <a:pPr algn="ctr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агломерация (105) – более 200,0 тыс. чел.</a:t>
            </a:r>
          </a:p>
          <a:p>
            <a:pPr algn="ctr"/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(проект)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агломерация (51) – более 100,0 – 200,0 тыс. чел.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A4373-8745-400E-02E7-98BCB0E50615}"/>
              </a:ext>
            </a:extLst>
          </p:cNvPr>
          <p:cNvSpPr txBox="1"/>
          <p:nvPr/>
        </p:nvSpPr>
        <p:spPr>
          <a:xfrm>
            <a:off x="4860032" y="1988840"/>
            <a:ext cx="3672408" cy="390876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НАЦИОНАЛЬНОГО СТАНДАРТА ГРАДОСТРОИТЕЛЬСТВО</a:t>
            </a: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агломерация – более 250,0 тыс. чел.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городская агломерация – 500-1000,0 тыс. чел.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городская агломерация – более 1000,0 тыс. чел.</a:t>
            </a:r>
          </a:p>
          <a:p>
            <a:pPr algn="ctr"/>
            <a:endParaRPr lang="ru-RU" sz="1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Стратегии пространственного развития РФ на период до 2025 г.</a:t>
            </a:r>
          </a:p>
        </p:txBody>
      </p:sp>
    </p:spTree>
    <p:extLst>
      <p:ext uri="{BB962C8B-B14F-4D97-AF65-F5344CB8AC3E}">
        <p14:creationId xmlns:p14="http://schemas.microsoft.com/office/powerpoint/2010/main" val="250378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EBCC0-0417-8346-9F4A-0816401C8203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0F0F3-A468-C1DD-A3DA-62EBBAE3FAE0}"/>
              </a:ext>
            </a:extLst>
          </p:cNvPr>
          <p:cNvSpPr txBox="1"/>
          <p:nvPr/>
        </p:nvSpPr>
        <p:spPr>
          <a:xfrm>
            <a:off x="426201" y="1701427"/>
            <a:ext cx="829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МЕГААГЛОМЕРАЦИИ ФЕДЕРАЛЬНЫЕ</a:t>
            </a:r>
          </a:p>
          <a:p>
            <a:pPr marL="342900" indent="-342900" algn="ctr">
              <a:buAutoNum type="arabicPeriod"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4A71-876A-BBE9-BAAA-BA119BA55DD7}"/>
              </a:ext>
            </a:extLst>
          </p:cNvPr>
          <p:cNvSpPr txBox="1"/>
          <p:nvPr/>
        </p:nvSpPr>
        <p:spPr>
          <a:xfrm>
            <a:off x="899592" y="1792826"/>
            <a:ext cx="408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30,0 МЛН. ЖИТЕЛЕЙ               </a:t>
            </a:r>
          </a:p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06508-5768-A331-1FB2-98BA599C858C}"/>
              </a:ext>
            </a:extLst>
          </p:cNvPr>
          <p:cNvSpPr txBox="1"/>
          <p:nvPr/>
        </p:nvSpPr>
        <p:spPr>
          <a:xfrm>
            <a:off x="4494905" y="2060218"/>
            <a:ext cx="408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МОНОЦЕНТРИЧНЫЕ (ЦТУ)                                                                 - ПОЛИЦЕНТРИЧНЫЕ (М-С-ПЕТЕРБУРГ)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473CE-0ED8-C0E8-6A15-87C5EC27B725}"/>
              </a:ext>
            </a:extLst>
          </p:cNvPr>
          <p:cNvSpPr txBox="1"/>
          <p:nvPr/>
        </p:nvSpPr>
        <p:spPr>
          <a:xfrm>
            <a:off x="457200" y="3112095"/>
            <a:ext cx="829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МЕГААГЛОМЕРАЦИИ МЕЖРЕГИОНАЛЬНЫЕ</a:t>
            </a:r>
          </a:p>
          <a:p>
            <a:pPr marL="342900" indent="-342900" algn="ctr">
              <a:buAutoNum type="arabicPeriod"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7BD88-4C34-EB27-D6C4-65E89C137366}"/>
              </a:ext>
            </a:extLst>
          </p:cNvPr>
          <p:cNvSpPr txBox="1"/>
          <p:nvPr/>
        </p:nvSpPr>
        <p:spPr>
          <a:xfrm>
            <a:off x="882181" y="3144860"/>
            <a:ext cx="408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10,0 МЛН. ЖИТЕЛЕЙ               </a:t>
            </a:r>
          </a:p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B9EA6-4648-61A4-309A-C104641C0EAE}"/>
              </a:ext>
            </a:extLst>
          </p:cNvPr>
          <p:cNvSpPr txBox="1"/>
          <p:nvPr/>
        </p:nvSpPr>
        <p:spPr>
          <a:xfrm>
            <a:off x="4514505" y="3435074"/>
            <a:ext cx="408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Москва и Московская область)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МОНОЦЕНТРИЧНАЯ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4CF18-351A-8828-4762-CADCCE2021C8}"/>
              </a:ext>
            </a:extLst>
          </p:cNvPr>
          <p:cNvSpPr txBox="1"/>
          <p:nvPr/>
        </p:nvSpPr>
        <p:spPr>
          <a:xfrm>
            <a:off x="416569" y="4444670"/>
            <a:ext cx="829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АГЛОМЕРАЦИИ КРУПНЫЕ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2,0 млн. жителей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262C4-88D0-2533-145A-C7233A6761DD}"/>
              </a:ext>
            </a:extLst>
          </p:cNvPr>
          <p:cNvSpPr txBox="1"/>
          <p:nvPr/>
        </p:nvSpPr>
        <p:spPr>
          <a:xfrm>
            <a:off x="426201" y="5086969"/>
            <a:ext cx="829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АГЛОМЕРАЦИИ СРЕДНИЕ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1,0 млн. жителей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BA5A3B-2F62-5758-15B2-2D8999A14EFB}"/>
              </a:ext>
            </a:extLst>
          </p:cNvPr>
          <p:cNvSpPr txBox="1"/>
          <p:nvPr/>
        </p:nvSpPr>
        <p:spPr>
          <a:xfrm>
            <a:off x="426201" y="5728109"/>
            <a:ext cx="82915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АГЛОМЕРАЦИИ МАЛЫЕ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0,5 млн.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18437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www.niiat.ru/images/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18075"/>
            <a:ext cx="1152128" cy="5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2346" y="6530742"/>
            <a:ext cx="28956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D848AB1-1FC9-DC51-9C63-D1B2C176CE59}"/>
              </a:ext>
            </a:extLst>
          </p:cNvPr>
          <p:cNvGrpSpPr/>
          <p:nvPr/>
        </p:nvGrpSpPr>
        <p:grpSpPr>
          <a:xfrm>
            <a:off x="35496" y="84011"/>
            <a:ext cx="8830348" cy="539925"/>
            <a:chOff x="35496" y="84011"/>
            <a:chExt cx="8830348" cy="5399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172D2F-6F13-0D17-66D6-674544B533BE}"/>
                </a:ext>
              </a:extLst>
            </p:cNvPr>
            <p:cNvSpPr txBox="1"/>
            <p:nvPr/>
          </p:nvSpPr>
          <p:spPr>
            <a:xfrm>
              <a:off x="1232996" y="207022"/>
              <a:ext cx="76328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«Научно-исследовательский институт автомобильного транспорта»</a:t>
              </a:r>
            </a:p>
          </p:txBody>
        </p:sp>
        <p:pic>
          <p:nvPicPr>
            <p:cNvPr id="15" name="Picture 4" descr="https://www.niiat.ru/images/log.png">
              <a:extLst>
                <a:ext uri="{FF2B5EF4-FFF2-40B4-BE49-F238E27FC236}">
                  <a16:creationId xmlns:a16="http://schemas.microsoft.com/office/drawing/2014/main" id="{1904E01E-A21E-69BB-96C3-8B6C99B8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84011"/>
              <a:ext cx="1152128" cy="53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EBCC0-0417-8346-9F4A-0816401C8203}"/>
              </a:ext>
            </a:extLst>
          </p:cNvPr>
          <p:cNvSpPr txBox="1">
            <a:spLocks/>
          </p:cNvSpPr>
          <p:nvPr/>
        </p:nvSpPr>
        <p:spPr>
          <a:xfrm>
            <a:off x="488199" y="808933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64D5B4-B5EC-750D-E666-531627385FA1}"/>
              </a:ext>
            </a:extLst>
          </p:cNvPr>
          <p:cNvSpPr/>
          <p:nvPr/>
        </p:nvSpPr>
        <p:spPr>
          <a:xfrm>
            <a:off x="179512" y="2136930"/>
            <a:ext cx="885698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ОАО «НИИАТ»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125480, г. Москва </a:t>
            </a:r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ул. Героев Панфиловцев, д. 24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сайт: </a:t>
            </a:r>
            <a:r>
              <a:rPr lang="en-US" sz="2400" dirty="0">
                <a:solidFill>
                  <a:srgbClr val="FFFF00"/>
                </a:solidFill>
              </a:rPr>
              <a:t>www.niiat.ru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e-mail</a:t>
            </a:r>
            <a:r>
              <a:rPr lang="ru-RU" sz="2400" dirty="0">
                <a:solidFill>
                  <a:srgbClr val="FFFF00"/>
                </a:solidFill>
              </a:rPr>
              <a:t>:</a:t>
            </a:r>
            <a:r>
              <a:rPr lang="en-US" sz="2400" dirty="0">
                <a:solidFill>
                  <a:srgbClr val="FFFF00"/>
                </a:solidFill>
              </a:rPr>
              <a:t> bludyan@niiat.ru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тел.: +7 (49</a:t>
            </a:r>
            <a:r>
              <a:rPr lang="en-US" sz="2400" dirty="0">
                <a:solidFill>
                  <a:srgbClr val="FFFF00"/>
                </a:solidFill>
              </a:rPr>
              <a:t>5</a:t>
            </a:r>
            <a:r>
              <a:rPr lang="ru-RU" sz="2400" dirty="0">
                <a:solidFill>
                  <a:srgbClr val="FFFF00"/>
                </a:solidFill>
              </a:rPr>
              <a:t>) </a:t>
            </a:r>
            <a:r>
              <a:rPr lang="en-US" sz="2400" dirty="0">
                <a:solidFill>
                  <a:srgbClr val="FFFF00"/>
                </a:solidFill>
              </a:rPr>
              <a:t>496</a:t>
            </a:r>
            <a:r>
              <a:rPr lang="ru-RU" sz="2400" dirty="0">
                <a:solidFill>
                  <a:srgbClr val="FFFF00"/>
                </a:solidFill>
              </a:rPr>
              <a:t>-</a:t>
            </a:r>
            <a:r>
              <a:rPr lang="en-US" sz="2400" dirty="0">
                <a:solidFill>
                  <a:srgbClr val="FFFF00"/>
                </a:solidFill>
              </a:rPr>
              <a:t>9</a:t>
            </a:r>
            <a:r>
              <a:rPr lang="ru-RU" sz="2400" dirty="0">
                <a:solidFill>
                  <a:srgbClr val="FFFF00"/>
                </a:solidFill>
              </a:rPr>
              <a:t>5-1</a:t>
            </a:r>
            <a:r>
              <a:rPr lang="en-US" sz="2400" dirty="0">
                <a:solidFill>
                  <a:srgbClr val="FFFF00"/>
                </a:solidFill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2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475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Proxima Nova Rg</vt:lpstr>
      <vt:lpstr>Times New Roman</vt:lpstr>
      <vt:lpstr>Тема Office</vt:lpstr>
      <vt:lpstr>Презентация PowerPoint</vt:lpstr>
      <vt:lpstr>Московская агломерация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A_R_S</cp:lastModifiedBy>
  <cp:revision>154</cp:revision>
  <cp:lastPrinted>2024-04-11T13:59:29Z</cp:lastPrinted>
  <dcterms:created xsi:type="dcterms:W3CDTF">2024-03-29T10:26:33Z</dcterms:created>
  <dcterms:modified xsi:type="dcterms:W3CDTF">2024-05-24T10:52:55Z</dcterms:modified>
</cp:coreProperties>
</file>