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7"/>
  </p:notesMasterIdLst>
  <p:sldIdLst>
    <p:sldId id="256" r:id="rId2"/>
    <p:sldId id="257" r:id="rId3"/>
    <p:sldId id="259" r:id="rId4"/>
    <p:sldId id="262" r:id="rId5"/>
    <p:sldId id="265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7E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23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7B089-3319-4AE1-9C39-7F024848DA4D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E523E-0697-459E-BF60-DDF6A328B6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945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E523E-0697-459E-BF60-DDF6A328B69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75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9B0E-9F96-411E-87BF-A17AAFF39237}" type="datetime1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DF0D-5FA2-4CC3-AB59-664E09A45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96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4828-BD68-4C38-BB97-1A9D1C59FEF0}" type="datetime1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DF0D-5FA2-4CC3-AB59-664E09A45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539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8669-DB3A-45D2-9114-23BCEEAE8A3E}" type="datetime1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DF0D-5FA2-4CC3-AB59-664E09A45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13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63C56-7908-48CB-88E6-65D8BEDAAC04}" type="datetime1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DF0D-5FA2-4CC3-AB59-664E09A45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17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CA8AB-B8C3-4E73-A5AD-267477D61861}" type="datetime1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DF0D-5FA2-4CC3-AB59-664E09A45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22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6F226-DADD-41D6-A515-677A4221DC98}" type="datetime1">
              <a:rPr lang="ru-RU" smtClean="0"/>
              <a:t>27.05.2024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DF0D-5FA2-4CC3-AB59-664E09A45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648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CB58-28AA-4D46-826A-90FF039EA7C3}" type="datetime1">
              <a:rPr lang="ru-RU" smtClean="0"/>
              <a:t>27.05.2024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DF0D-5FA2-4CC3-AB59-664E09A45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182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8070C-E455-45FF-9AD2-EA654786AA07}" type="datetime1">
              <a:rPr lang="ru-RU" smtClean="0"/>
              <a:t>27.05.2024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DF0D-5FA2-4CC3-AB59-664E09A45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58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FC5EA-A1BE-4565-88B0-AE2323CBFE11}" type="datetime1">
              <a:rPr lang="ru-RU" smtClean="0"/>
              <a:t>27.05.2024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DF0D-5FA2-4CC3-AB59-664E09A45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266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FEBF-8764-4DCD-A250-CFE3A325671A}" type="datetime1">
              <a:rPr lang="ru-RU" smtClean="0"/>
              <a:t>27.05.2024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DF0D-5FA2-4CC3-AB59-664E09A45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462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2868-CF24-473F-80BE-D66ABBD45E9E}" type="datetime1">
              <a:rPr lang="ru-RU" smtClean="0"/>
              <a:t>27.05.2024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5DF0D-5FA2-4CC3-AB59-664E09A45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361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EB63A-1548-4318-ABFB-EE350BB4374C}" type="datetime1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5DF0D-5FA2-4CC3-AB59-664E09A45F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27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11" Type="http://schemas.openxmlformats.org/officeDocument/2006/relationships/image" Target="../media/image1.pn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5000">
              <a:srgbClr val="7030A0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rgbClr val="A0A1D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63430" y="107142"/>
            <a:ext cx="77194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ОАО «Научно-исследовательский институт автомобильного транспорта»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268760"/>
            <a:ext cx="8268029" cy="1754326"/>
          </a:xfrm>
          <a:prstGeom prst="rect">
            <a:avLst/>
          </a:prstGeom>
          <a:noFill/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Особенности цифровизации агломерационных (городских) транспортных систем</a:t>
            </a:r>
            <a:endParaRPr lang="ru-RU" sz="3600" b="1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https://www.niiat.ru/images/lo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84011"/>
            <a:ext cx="1152128" cy="53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06137" y="4581128"/>
            <a:ext cx="532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Блудян Н.О., доктор технических наук, профессор</a:t>
            </a:r>
          </a:p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Научный руководитель ОАО «НИИАТ»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Директор Ассоциации «ТАМА»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97663" y="6381328"/>
            <a:ext cx="1625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Москва 2024 г.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69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400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346" y="408573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ПОДСИСТЕМЫ АГЛОМЕРАЦИОННОЙ ПАССАЖИРСКОЙ МОБИЛЬНОСТИ</a:t>
            </a: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514828" y="2514044"/>
            <a:ext cx="1944216" cy="18362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5872283" y="1772123"/>
            <a:ext cx="2830272" cy="50405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18275" y="1772123"/>
            <a:ext cx="2880320" cy="50405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071800" y="4740817"/>
            <a:ext cx="2830272" cy="50405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395836" y="2997975"/>
            <a:ext cx="218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Организация и управление перевозками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7116" y="1839485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Инфраструктура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7063" y="1853239"/>
            <a:ext cx="3013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Транспортные средства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46245" y="4700458"/>
            <a:ext cx="2552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Регулирование движения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/>
          <p:cNvCxnSpPr>
            <a:stCxn id="5" idx="4"/>
            <a:endCxn id="3" idx="1"/>
          </p:cNvCxnSpPr>
          <p:nvPr/>
        </p:nvCxnSpPr>
        <p:spPr>
          <a:xfrm>
            <a:off x="2058435" y="2276179"/>
            <a:ext cx="1741117" cy="506771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3" idx="7"/>
            <a:endCxn id="4" idx="4"/>
          </p:cNvCxnSpPr>
          <p:nvPr/>
        </p:nvCxnSpPr>
        <p:spPr>
          <a:xfrm flipV="1">
            <a:off x="5174320" y="2276179"/>
            <a:ext cx="2113099" cy="506771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6" idx="0"/>
            <a:endCxn id="3" idx="4"/>
          </p:cNvCxnSpPr>
          <p:nvPr/>
        </p:nvCxnSpPr>
        <p:spPr>
          <a:xfrm flipV="1">
            <a:off x="4486936" y="4350248"/>
            <a:ext cx="0" cy="390569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В Подмосковье модернизировали 5 светофоров за недел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807" y="5361085"/>
            <a:ext cx="1559872" cy="873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Рейтинг самых популярных дорожных знаков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210" y="5595951"/>
            <a:ext cx="1469452" cy="908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Лежачий полицейский искусственная дорожная неровность ИДН-500 6 метров  купить за 16 340 руб. во Владивостоке в магазине Сигнал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547" y="5374885"/>
            <a:ext cx="1538804" cy="85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Названы самые безопасные дороги России :: Autonew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57" y="2715687"/>
            <a:ext cx="1300512" cy="780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Топ-10 самых необычных мостов России и СНГ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199" y="2849943"/>
            <a:ext cx="1430595" cy="850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Самые длинные тоннели Москвы: от прошлого к будущему - Логдок - перевозка  грузов наша профессия / Новости / Логдок - перевозки в Казахстан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76" y="3867651"/>
            <a:ext cx="1500663" cy="873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Российские автомобили 2023: лучшие марки машин отечественного производства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703" y="2586376"/>
            <a:ext cx="1309446" cy="76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Российский рынок автобусов: импортозамещение в действии Автомобильный  портал 5 Колесо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698" y="2782950"/>
            <a:ext cx="1343821" cy="783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Обновление парка и комфортные остановки: Сергей Собянин рассказал о планах  возрождения трамвайного транспорта в Москве / Новости города / Сайт Москвы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818" y="3867651"/>
            <a:ext cx="1495510" cy="845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27" name="Прямая со стрелкой 1026"/>
          <p:cNvCxnSpPr>
            <a:stCxn id="5" idx="4"/>
            <a:endCxn id="1032" idx="0"/>
          </p:cNvCxnSpPr>
          <p:nvPr/>
        </p:nvCxnSpPr>
        <p:spPr>
          <a:xfrm flipH="1">
            <a:off x="877613" y="2276179"/>
            <a:ext cx="1180822" cy="439508"/>
          </a:xfrm>
          <a:prstGeom prst="straightConnector1">
            <a:avLst/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Прямая со стрелкой 1036"/>
          <p:cNvCxnSpPr>
            <a:stCxn id="5" idx="4"/>
            <a:endCxn id="1034" idx="0"/>
          </p:cNvCxnSpPr>
          <p:nvPr/>
        </p:nvCxnSpPr>
        <p:spPr>
          <a:xfrm>
            <a:off x="2058435" y="2276179"/>
            <a:ext cx="658062" cy="573764"/>
          </a:xfrm>
          <a:prstGeom prst="straightConnector1">
            <a:avLst/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Прямая со стрелкой 1040"/>
          <p:cNvCxnSpPr>
            <a:stCxn id="5" idx="4"/>
            <a:endCxn id="1036" idx="0"/>
          </p:cNvCxnSpPr>
          <p:nvPr/>
        </p:nvCxnSpPr>
        <p:spPr>
          <a:xfrm flipH="1">
            <a:off x="1546508" y="2276179"/>
            <a:ext cx="511927" cy="1591472"/>
          </a:xfrm>
          <a:prstGeom prst="straightConnector1">
            <a:avLst/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Прямая со стрелкой 1045"/>
          <p:cNvCxnSpPr>
            <a:stCxn id="4" idx="4"/>
            <a:endCxn id="1038" idx="0"/>
          </p:cNvCxnSpPr>
          <p:nvPr/>
        </p:nvCxnSpPr>
        <p:spPr>
          <a:xfrm>
            <a:off x="7287419" y="2276179"/>
            <a:ext cx="1042007" cy="310197"/>
          </a:xfrm>
          <a:prstGeom prst="straightConnector1">
            <a:avLst/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9" name="Прямая со стрелкой 1048"/>
          <p:cNvCxnSpPr>
            <a:stCxn id="4" idx="4"/>
            <a:endCxn id="1042" idx="0"/>
          </p:cNvCxnSpPr>
          <p:nvPr/>
        </p:nvCxnSpPr>
        <p:spPr>
          <a:xfrm>
            <a:off x="7287419" y="2276179"/>
            <a:ext cx="372154" cy="1591472"/>
          </a:xfrm>
          <a:prstGeom prst="straightConnector1">
            <a:avLst/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1" name="Прямая со стрелкой 1050"/>
          <p:cNvCxnSpPr>
            <a:stCxn id="4" idx="4"/>
            <a:endCxn id="1040" idx="0"/>
          </p:cNvCxnSpPr>
          <p:nvPr/>
        </p:nvCxnSpPr>
        <p:spPr>
          <a:xfrm flipH="1">
            <a:off x="6391609" y="2276179"/>
            <a:ext cx="895810" cy="506771"/>
          </a:xfrm>
          <a:prstGeom prst="straightConnector1">
            <a:avLst/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9" name="Прямая со стрелкой 1058"/>
          <p:cNvCxnSpPr>
            <a:stCxn id="6" idx="4"/>
            <a:endCxn id="1026" idx="0"/>
          </p:cNvCxnSpPr>
          <p:nvPr/>
        </p:nvCxnSpPr>
        <p:spPr>
          <a:xfrm flipH="1">
            <a:off x="2356743" y="5244873"/>
            <a:ext cx="2130193" cy="116212"/>
          </a:xfrm>
          <a:prstGeom prst="straightConnector1">
            <a:avLst/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1" name="Прямая со стрелкой 1060"/>
          <p:cNvCxnSpPr>
            <a:stCxn id="6" idx="4"/>
            <a:endCxn id="1028" idx="0"/>
          </p:cNvCxnSpPr>
          <p:nvPr/>
        </p:nvCxnSpPr>
        <p:spPr>
          <a:xfrm>
            <a:off x="4486936" y="5244873"/>
            <a:ext cx="0" cy="351078"/>
          </a:xfrm>
          <a:prstGeom prst="straightConnector1">
            <a:avLst/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4" name="Прямая со стрелкой 1063"/>
          <p:cNvCxnSpPr>
            <a:stCxn id="6" idx="4"/>
            <a:endCxn id="1030" idx="0"/>
          </p:cNvCxnSpPr>
          <p:nvPr/>
        </p:nvCxnSpPr>
        <p:spPr>
          <a:xfrm>
            <a:off x="4486936" y="5244873"/>
            <a:ext cx="2097013" cy="130012"/>
          </a:xfrm>
          <a:prstGeom prst="straightConnector1">
            <a:avLst/>
          </a:prstGeom>
          <a:ln w="127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89825" y="98376"/>
            <a:ext cx="77194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ОАО «Научно-исследовательский институт автомобильного транспорта»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" name="Picture 4" descr="https://www.niiat.ru/images/log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872" y="6318075"/>
            <a:ext cx="1152128" cy="53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3122346" y="6530742"/>
            <a:ext cx="2895600" cy="3651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81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315" y="479775"/>
            <a:ext cx="8136904" cy="1143000"/>
          </a:xfrm>
          <a:noFill/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ИНТЕЛЛЕКТУАЛИЗАЦИЯ ПОДСИСТЕМ. ПРАВИЛА. СТАНДАРТЫ. НОРМАТИВЫ</a:t>
            </a: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204939"/>
              </p:ext>
            </p:extLst>
          </p:nvPr>
        </p:nvGraphicFramePr>
        <p:xfrm>
          <a:off x="922363" y="1700808"/>
          <a:ext cx="7272808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0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4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711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ПОДСИСТЕМЫ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ГОЛОВНЫЕ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ЦЕНТРЫ КОМПЕТЕНЦИЙ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ОРГАНИЗАЦИЯ</a:t>
                      </a:r>
                      <a:b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УПРАВЛЕНИЕ ПЕРЕВОЗКАМИ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ЦЕНТРЫ ОТСУТСТВУЮТ 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ЕДИНОЙ КОНЦЕПЦИИ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АССОЦИАЦИЯ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«</a:t>
                      </a:r>
                      <a:r>
                        <a:rPr lang="ru-RU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ЦТиЛ</a:t>
                      </a:r>
                      <a:r>
                        <a:rPr lang="ru-RU" sz="160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 </a:t>
                      </a:r>
                      <a:endParaRPr lang="ru-RU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РАБОЧАЯ ГРУППА</a:t>
                      </a:r>
                      <a:endParaRPr lang="ru-RU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ИНФРАСТРУКТУРА 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ИТС, ФАУ «РОСДОРНИИ»,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АССОЦИАЦИЯ «ЦИФРОВАЯ ЭРА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ТРАНСПОРТА»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РЕГУЛИРОВАНИЕ ДВИЖЕНИЯ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ИТС, ФАУ «РОСДОРНИИ»,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АССОЦИАЦИЯ «ЦИФРОВАЯ ЭРА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ТРАНСПОРТА»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ТРАНСПОРТНЫЕ СРЕДСТВА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ИТС, ЗАВОДЫ-ИЗГОТОВИТЕЛИ,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НТИ «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Автонет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», АО «ТМХ»,</a:t>
                      </a:r>
                      <a:b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АО «СИНАРА»,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ФГУП «НАМИ», ЯНДЕКС И ДР. 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07733" y="125379"/>
            <a:ext cx="77194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ОАО «Научно-исследовательский институт автомобильного транспорта»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https://www.niiat.ru/images/lo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2820" y="6318075"/>
            <a:ext cx="1152128" cy="53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88196" y="6500185"/>
            <a:ext cx="2895600" cy="3651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3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300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391601"/>
            <a:ext cx="752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ИНТЕЛЛЕКТУАЛИЗАЦИЯ ПРОЦЕССА </a:t>
            </a:r>
          </a:p>
          <a:p>
            <a:r>
              <a:rPr lang="ru-RU" sz="2400" b="1" dirty="0" smtClean="0">
                <a:solidFill>
                  <a:srgbClr val="FFFF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ПЕРЕВОЗОК. СИСТЕМНЫЙ ПОДХОД</a:t>
            </a:r>
            <a:endParaRPr lang="ru-RU" sz="2400" b="1" dirty="0">
              <a:solidFill>
                <a:srgbClr val="FFFF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412325"/>
              </p:ext>
            </p:extLst>
          </p:nvPr>
        </p:nvGraphicFramePr>
        <p:xfrm>
          <a:off x="683568" y="1268760"/>
          <a:ext cx="7835798" cy="488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7899">
                  <a:extLst>
                    <a:ext uri="{9D8B030D-6E8A-4147-A177-3AD203B41FA5}">
                      <a16:colId xmlns:a16="http://schemas.microsoft.com/office/drawing/2014/main" val="336794578"/>
                    </a:ext>
                  </a:extLst>
                </a:gridCol>
                <a:gridCol w="3917899">
                  <a:extLst>
                    <a:ext uri="{9D8B030D-6E8A-4147-A177-3AD203B41FA5}">
                      <a16:colId xmlns:a16="http://schemas.microsoft.com/office/drawing/2014/main" val="3856935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Тактика действий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Стратегия действий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281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Проведение обсуждения инициативы ОАО «НИИАТ» по участию в НИР в рамках нацпроекта «БКД».</a:t>
                      </a:r>
                    </a:p>
                    <a:p>
                      <a:pPr algn="ctr"/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Вхождение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состав рабочей группы Нацпроекта  «Транспорт»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584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Организация взаимодействия с центрами компетенций и исполнителями проектов (Группа «</a:t>
                      </a:r>
                      <a:r>
                        <a:rPr lang="ru-R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Мовиста</a:t>
                      </a:r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», ДАТАПАКС, Ассоциации «Цифровой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транспорт и логистика» и «Цифровая эра транспорта», </a:t>
                      </a:r>
                    </a:p>
                    <a:p>
                      <a:pPr algn="ctr"/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ГКУ «ЦОДД»  г. Москвы и др.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Инициативы по включению в Нацпроект «Транспорт» раздела «Общественный транспорт»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53929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Формирование актуальных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задач и НИР «Узких мест» (ГИС ЭПД, НЦТЛП, ФГИС «Такси» и др.)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Инициирование Госзаказа 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ОАО «НИИАТ» НИР по разделу «Общественный транспорт»</a:t>
                      </a:r>
                    </a:p>
                    <a:p>
                      <a:pPr algn="ctr"/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867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Обсуждение комплексных</a:t>
                      </a:r>
                      <a:r>
                        <a:rPr lang="ru-R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предложений НИР ОАО «НИИАТ»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33182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9552" y="13633"/>
            <a:ext cx="77194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ОАО «Научно-исследовательский институт автомобильного транспорта»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https://www.niiat.ru/images/lo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9390" y="6318075"/>
            <a:ext cx="1152128" cy="53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31840" y="6492875"/>
            <a:ext cx="2895600" cy="365125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59597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62790" y="73227"/>
            <a:ext cx="77194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ОАО «Научно-исследовательский институт автомобильного транспорта»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4" descr="https://www.niiat.ru/images/lo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9172" y="6318075"/>
            <a:ext cx="1152128" cy="53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7788" y="4754976"/>
            <a:ext cx="8928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125480, г. Москва </a:t>
            </a:r>
            <a:endParaRPr lang="en-US" sz="2400" b="1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ул</a:t>
            </a:r>
            <a:r>
              <a:rPr lang="ru-RU" sz="2400" b="1" dirty="0">
                <a:solidFill>
                  <a:srgbClr val="002060"/>
                </a:solidFill>
                <a:latin typeface="Arial Black" panose="020B0A04020102020204" pitchFamily="34" charset="0"/>
              </a:rPr>
              <a:t>. </a:t>
            </a:r>
            <a:r>
              <a:rPr lang="ru-RU" sz="2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Героев Панфиловцев, д. 24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bludyan@niiat.ru</a:t>
            </a:r>
            <a:r>
              <a:rPr lang="ru-RU" sz="2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+ </a:t>
            </a:r>
            <a:r>
              <a:rPr lang="ru-RU" sz="2400" b="1" dirty="0">
                <a:solidFill>
                  <a:srgbClr val="002060"/>
                </a:solidFill>
                <a:latin typeface="Arial Black" panose="020B0A04020102020204" pitchFamily="34" charset="0"/>
              </a:rPr>
              <a:t>7 (495) </a:t>
            </a:r>
            <a:r>
              <a:rPr lang="ru-RU" sz="2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496-55-23</a:t>
            </a:r>
            <a:endParaRPr lang="ru-RU" sz="24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31640" y="1519681"/>
            <a:ext cx="67457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4000" b="1" dirty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53860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321</Words>
  <Application>Microsoft Office PowerPoint</Application>
  <PresentationFormat>Экран (4:3)</PresentationFormat>
  <Paragraphs>60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Тема Office</vt:lpstr>
      <vt:lpstr>Презентация PowerPoint</vt:lpstr>
      <vt:lpstr>ПОДСИСТЕМЫ АГЛОМЕРАЦИОННОЙ ПАССАЖИРСКОЙ МОБИЛЬНОСТИ</vt:lpstr>
      <vt:lpstr>ИНТЕЛЛЕКТУАЛИЗАЦИЯ ПОДСИСТЕМ. ПРАВИЛА. СТАНДАРТЫ. НОРМАТИВЫ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138</cp:revision>
  <dcterms:created xsi:type="dcterms:W3CDTF">2024-03-29T10:26:33Z</dcterms:created>
  <dcterms:modified xsi:type="dcterms:W3CDTF">2024-05-27T13:03:34Z</dcterms:modified>
</cp:coreProperties>
</file>