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1" r:id="rId8"/>
  </p:sldIdLst>
  <p:sldSz cx="9144000" cy="5143500" type="screen16x9"/>
  <p:notesSz cx="6735763" cy="9866313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C00"/>
    <a:srgbClr val="4F0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72" d="100"/>
          <a:sy n="172" d="100"/>
        </p:scale>
        <p:origin x="559" y="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add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араллелограмм 3"/>
          <p:cNvSpPr/>
          <p:nvPr/>
        </p:nvSpPr>
        <p:spPr>
          <a:xfrm>
            <a:off x="107504" y="3527020"/>
            <a:ext cx="7344816" cy="504056"/>
          </a:xfrm>
          <a:prstGeom prst="parallelogram">
            <a:avLst>
              <a:gd name="adj" fmla="val 66381"/>
            </a:avLst>
          </a:prstGeom>
          <a:solidFill>
            <a:srgbClr val="FFE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бъект 2"/>
          <p:cNvSpPr txBox="1">
            <a:spLocks/>
          </p:cNvSpPr>
          <p:nvPr/>
        </p:nvSpPr>
        <p:spPr>
          <a:xfrm>
            <a:off x="948408" y="1276350"/>
            <a:ext cx="7128792" cy="18722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ru-RU" sz="2800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</a:rPr>
              <a:t>Оценка влияния цифровизации на безопасность перевозок легковыми такси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55684" y="3507854"/>
            <a:ext cx="669674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 err="1"/>
              <a:t>Блудян</a:t>
            </a:r>
            <a:r>
              <a:rPr lang="ru-RU" sz="2800" b="1" dirty="0"/>
              <a:t> </a:t>
            </a:r>
            <a:r>
              <a:rPr lang="ru-RU" sz="2800" b="1" dirty="0" err="1"/>
              <a:t>Норайр</a:t>
            </a:r>
            <a:r>
              <a:rPr lang="ru-RU" sz="2800" b="1" dirty="0"/>
              <a:t> </a:t>
            </a:r>
            <a:r>
              <a:rPr lang="ru-RU" sz="2800" b="1" dirty="0" err="1"/>
              <a:t>Оганесович</a:t>
            </a:r>
            <a:r>
              <a:rPr lang="ru-RU" sz="2800" b="1" dirty="0"/>
              <a:t> 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95536" y="4050239"/>
            <a:ext cx="6329136" cy="7200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ru-RU" sz="1800" dirty="0"/>
              <a:t>Директор, д.т.н., профессор</a:t>
            </a:r>
          </a:p>
          <a:p>
            <a:pPr algn="l">
              <a:spcBef>
                <a:spcPts val="0"/>
              </a:spcBef>
            </a:pPr>
            <a:endParaRPr lang="ru-RU" sz="1800" dirty="0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6858016" y="1357304"/>
            <a:ext cx="2285984" cy="3786196"/>
          </a:xfrm>
          <a:prstGeom prst="triangle">
            <a:avLst>
              <a:gd name="adj" fmla="val 100000"/>
            </a:avLst>
          </a:prstGeom>
          <a:solidFill>
            <a:srgbClr val="FFE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10800000">
            <a:off x="1" y="0"/>
            <a:ext cx="1952432" cy="3233746"/>
          </a:xfrm>
          <a:prstGeom prst="triangle">
            <a:avLst>
              <a:gd name="adj" fmla="val 100000"/>
            </a:avLst>
          </a:prstGeom>
          <a:solidFill>
            <a:srgbClr val="4F0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 descr="логотип-последний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5276" y="289543"/>
            <a:ext cx="1685924" cy="1496389"/>
          </a:xfrm>
          <a:prstGeom prst="rect">
            <a:avLst/>
          </a:prstGeom>
          <a:ln w="38100">
            <a:solidFill>
              <a:schemeClr val="bg1"/>
            </a:solidFill>
          </a:ln>
        </p:spPr>
      </p:pic>
      <p:sp>
        <p:nvSpPr>
          <p:cNvPr id="12" name="Прямоугольник 11"/>
          <p:cNvSpPr/>
          <p:nvPr/>
        </p:nvSpPr>
        <p:spPr>
          <a:xfrm>
            <a:off x="2362200" y="57150"/>
            <a:ext cx="5867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Ассоциация содействия развитию транспортной отрасли «Транспортная Ассоциация Московской Агломерации» (Ассоциация «ТАМА»)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/>
          <p:cNvSpPr/>
          <p:nvPr/>
        </p:nvSpPr>
        <p:spPr>
          <a:xfrm>
            <a:off x="8786842" y="4786330"/>
            <a:ext cx="285752" cy="285752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971550"/>
          </a:xfrm>
          <a:prstGeom prst="rect">
            <a:avLst/>
          </a:prstGeom>
          <a:solidFill>
            <a:srgbClr val="FFE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4038600" y="0"/>
            <a:ext cx="5105400" cy="971550"/>
          </a:xfrm>
          <a:prstGeom prst="triangle">
            <a:avLst>
              <a:gd name="adj" fmla="val 100000"/>
            </a:avLst>
          </a:prstGeom>
          <a:solidFill>
            <a:srgbClr val="4F0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6200" y="57150"/>
            <a:ext cx="6705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Ассоциация содействия развитию транспортной отрасли «Транспортная Ассоциация Московской Агломерации» (Ассоциация «ТАМА») </a:t>
            </a:r>
          </a:p>
        </p:txBody>
      </p:sp>
      <p:pic>
        <p:nvPicPr>
          <p:cNvPr id="7" name="Рисунок 6" descr="логотип-последний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05800" y="219016"/>
            <a:ext cx="762000" cy="676334"/>
          </a:xfrm>
          <a:prstGeom prst="rect">
            <a:avLst/>
          </a:prstGeom>
          <a:ln w="38100"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7194D04-4884-4F55-8FF2-FD1948801F49}"/>
              </a:ext>
            </a:extLst>
          </p:cNvPr>
          <p:cNvSpPr txBox="1"/>
          <p:nvPr/>
        </p:nvSpPr>
        <p:spPr>
          <a:xfrm>
            <a:off x="8786842" y="4731990"/>
            <a:ext cx="2880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7024916-53DA-44C8-92E2-939B8603FDE2}"/>
              </a:ext>
            </a:extLst>
          </p:cNvPr>
          <p:cNvSpPr txBox="1"/>
          <p:nvPr/>
        </p:nvSpPr>
        <p:spPr>
          <a:xfrm>
            <a:off x="2428866" y="1011019"/>
            <a:ext cx="431688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/>
              <a:t>Показатели социального риска </a:t>
            </a:r>
          </a:p>
          <a:p>
            <a:pPr algn="ctr"/>
            <a:r>
              <a:rPr lang="ru-RU" dirty="0"/>
              <a:t>на автомобильном транспорте</a:t>
            </a:r>
          </a:p>
        </p:txBody>
      </p:sp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622414A1-93D4-4383-97B7-ECFB6CBDCB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902702"/>
              </p:ext>
            </p:extLst>
          </p:nvPr>
        </p:nvGraphicFramePr>
        <p:xfrm>
          <a:off x="179512" y="1925775"/>
          <a:ext cx="4320478" cy="189562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54128">
                  <a:extLst>
                    <a:ext uri="{9D8B030D-6E8A-4147-A177-3AD203B41FA5}">
                      <a16:colId xmlns:a16="http://schemas.microsoft.com/office/drawing/2014/main" val="1772091216"/>
                    </a:ext>
                  </a:extLst>
                </a:gridCol>
                <a:gridCol w="1533175">
                  <a:extLst>
                    <a:ext uri="{9D8B030D-6E8A-4147-A177-3AD203B41FA5}">
                      <a16:colId xmlns:a16="http://schemas.microsoft.com/office/drawing/2014/main" val="3155289770"/>
                    </a:ext>
                  </a:extLst>
                </a:gridCol>
                <a:gridCol w="1533175">
                  <a:extLst>
                    <a:ext uri="{9D8B030D-6E8A-4147-A177-3AD203B41FA5}">
                      <a16:colId xmlns:a16="http://schemas.microsoft.com/office/drawing/2014/main" val="371569042"/>
                    </a:ext>
                  </a:extLst>
                </a:gridCol>
              </a:tblGrid>
              <a:tr h="48487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Год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Погибло, чел/100 тыс. жителей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0985845"/>
                  </a:ext>
                </a:extLst>
              </a:tr>
              <a:tr h="2351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159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РФ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Москва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46401630"/>
                  </a:ext>
                </a:extLst>
              </a:tr>
              <a:tr h="235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15,80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5,517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50313188"/>
                  </a:ext>
                </a:extLst>
              </a:tr>
              <a:tr h="235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2016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13,86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4,550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90885545"/>
                  </a:ext>
                </a:extLst>
              </a:tr>
              <a:tr h="235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2017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13,00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3,990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69621032"/>
                  </a:ext>
                </a:extLst>
              </a:tr>
              <a:tr h="235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2018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12,40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3,718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61087432"/>
                  </a:ext>
                </a:extLst>
              </a:tr>
              <a:tr h="235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2019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11,57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3,512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37964362"/>
                  </a:ext>
                </a:extLst>
              </a:tr>
            </a:tbl>
          </a:graphicData>
        </a:graphic>
      </p:graphicFrame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3173EFF0-175F-4C68-9E83-73D74B688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050675"/>
              </p:ext>
            </p:extLst>
          </p:nvPr>
        </p:nvGraphicFramePr>
        <p:xfrm>
          <a:off x="4643438" y="1928810"/>
          <a:ext cx="4212474" cy="189562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83582">
                  <a:extLst>
                    <a:ext uri="{9D8B030D-6E8A-4147-A177-3AD203B41FA5}">
                      <a16:colId xmlns:a16="http://schemas.microsoft.com/office/drawing/2014/main" val="2812977160"/>
                    </a:ext>
                  </a:extLst>
                </a:gridCol>
                <a:gridCol w="2428892">
                  <a:extLst>
                    <a:ext uri="{9D8B030D-6E8A-4147-A177-3AD203B41FA5}">
                      <a16:colId xmlns:a16="http://schemas.microsoft.com/office/drawing/2014/main" val="3616901544"/>
                    </a:ext>
                  </a:extLst>
                </a:gridCol>
              </a:tblGrid>
              <a:tr h="484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Страна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17" marR="354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Погибло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b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чел/100 тыс. жителей</a:t>
                      </a:r>
                    </a:p>
                  </a:txBody>
                  <a:tcPr marL="35417" marR="35417" marT="0" marB="0" anchor="ctr"/>
                </a:tc>
                <a:extLst>
                  <a:ext uri="{0D108BD9-81ED-4DB2-BD59-A6C34878D82A}">
                    <a16:rowId xmlns:a16="http://schemas.microsoft.com/office/drawing/2014/main" val="2469699052"/>
                  </a:ext>
                </a:extLst>
              </a:tr>
              <a:tr h="235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Норвегия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17" marR="354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</a:p>
                  </a:txBody>
                  <a:tcPr marL="35417" marR="35417" marT="0" marB="0" anchor="ctr"/>
                </a:tc>
                <a:extLst>
                  <a:ext uri="{0D108BD9-81ED-4DB2-BD59-A6C34878D82A}">
                    <a16:rowId xmlns:a16="http://schemas.microsoft.com/office/drawing/2014/main" val="1107378744"/>
                  </a:ext>
                </a:extLst>
              </a:tr>
              <a:tr h="235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Швейцария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17" marR="354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35417" marR="35417" marT="0" marB="0" anchor="ctr"/>
                </a:tc>
                <a:extLst>
                  <a:ext uri="{0D108BD9-81ED-4DB2-BD59-A6C34878D82A}">
                    <a16:rowId xmlns:a16="http://schemas.microsoft.com/office/drawing/2014/main" val="2789549529"/>
                  </a:ext>
                </a:extLst>
              </a:tr>
              <a:tr h="235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Великобритания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17" marR="354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35417" marR="35417" marT="0" marB="0" anchor="ctr"/>
                </a:tc>
                <a:extLst>
                  <a:ext uri="{0D108BD9-81ED-4DB2-BD59-A6C34878D82A}">
                    <a16:rowId xmlns:a16="http://schemas.microsoft.com/office/drawing/2014/main" val="4051477429"/>
                  </a:ext>
                </a:extLst>
              </a:tr>
              <a:tr h="235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Сербия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17" marR="354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</a:p>
                  </a:txBody>
                  <a:tcPr marL="35417" marR="35417" marT="0" marB="0" anchor="ctr"/>
                </a:tc>
                <a:extLst>
                  <a:ext uri="{0D108BD9-81ED-4DB2-BD59-A6C34878D82A}">
                    <a16:rowId xmlns:a16="http://schemas.microsoft.com/office/drawing/2014/main" val="3121692955"/>
                  </a:ext>
                </a:extLst>
              </a:tr>
              <a:tr h="235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Болгария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17" marR="354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</a:p>
                  </a:txBody>
                  <a:tcPr marL="35417" marR="35417" marT="0" marB="0" anchor="ctr"/>
                </a:tc>
                <a:extLst>
                  <a:ext uri="{0D108BD9-81ED-4DB2-BD59-A6C34878D82A}">
                    <a16:rowId xmlns:a16="http://schemas.microsoft.com/office/drawing/2014/main" val="3751940167"/>
                  </a:ext>
                </a:extLst>
              </a:tr>
              <a:tr h="235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Румыния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17" marR="354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9,6</a:t>
                      </a:r>
                    </a:p>
                  </a:txBody>
                  <a:tcPr marL="35417" marR="35417" marT="0" marB="0" anchor="ctr"/>
                </a:tc>
                <a:extLst>
                  <a:ext uri="{0D108BD9-81ED-4DB2-BD59-A6C34878D82A}">
                    <a16:rowId xmlns:a16="http://schemas.microsoft.com/office/drawing/2014/main" val="2707089899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47024916-53DA-44C8-92E2-939B8603FDE2}"/>
              </a:ext>
            </a:extLst>
          </p:cNvPr>
          <p:cNvSpPr txBox="1"/>
          <p:nvPr/>
        </p:nvSpPr>
        <p:spPr>
          <a:xfrm>
            <a:off x="179518" y="1617998"/>
            <a:ext cx="431688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/>
              <a:t>РФ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86D2D6-4665-430A-8890-14374F04A78A}"/>
              </a:ext>
            </a:extLst>
          </p:cNvPr>
          <p:cNvSpPr txBox="1"/>
          <p:nvPr/>
        </p:nvSpPr>
        <p:spPr>
          <a:xfrm>
            <a:off x="4645811" y="1621034"/>
            <a:ext cx="431688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/>
              <a:t>Европа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вал 8"/>
          <p:cNvSpPr/>
          <p:nvPr/>
        </p:nvSpPr>
        <p:spPr>
          <a:xfrm>
            <a:off x="8786842" y="4786330"/>
            <a:ext cx="285752" cy="285752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971550"/>
          </a:xfrm>
          <a:prstGeom prst="rect">
            <a:avLst/>
          </a:prstGeom>
          <a:solidFill>
            <a:srgbClr val="FFE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4038600" y="0"/>
            <a:ext cx="5105400" cy="971550"/>
          </a:xfrm>
          <a:prstGeom prst="triangle">
            <a:avLst>
              <a:gd name="adj" fmla="val 100000"/>
            </a:avLst>
          </a:prstGeom>
          <a:solidFill>
            <a:srgbClr val="4F0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6200" y="57150"/>
            <a:ext cx="6705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Ассоциация содействия развитию транспортной отрасли «Транспортная Ассоциация Московской Агломерации» (Ассоциация «ТАМА») </a:t>
            </a:r>
          </a:p>
        </p:txBody>
      </p:sp>
      <p:pic>
        <p:nvPicPr>
          <p:cNvPr id="7" name="Рисунок 6" descr="логотип-последний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05800" y="219016"/>
            <a:ext cx="762000" cy="676334"/>
          </a:xfrm>
          <a:prstGeom prst="rect">
            <a:avLst/>
          </a:prstGeom>
          <a:ln w="38100"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7194D04-4884-4F55-8FF2-FD1948801F49}"/>
              </a:ext>
            </a:extLst>
          </p:cNvPr>
          <p:cNvSpPr txBox="1"/>
          <p:nvPr/>
        </p:nvSpPr>
        <p:spPr>
          <a:xfrm>
            <a:off x="8786842" y="4731990"/>
            <a:ext cx="2880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397315E-F7C7-48F7-B0EF-A27569394587}"/>
              </a:ext>
            </a:extLst>
          </p:cNvPr>
          <p:cNvSpPr txBox="1"/>
          <p:nvPr/>
        </p:nvSpPr>
        <p:spPr>
          <a:xfrm>
            <a:off x="857224" y="1275609"/>
            <a:ext cx="74295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Оценка социального риска в сфере Такси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857229" y="1643057"/>
          <a:ext cx="7429553" cy="2011377"/>
        </p:xfrm>
        <a:graphic>
          <a:graphicData uri="http://schemas.openxmlformats.org/drawingml/2006/table">
            <a:tbl>
              <a:tblPr/>
              <a:tblGrid>
                <a:gridCol w="1071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9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9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860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246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Год 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Число погибших, чел.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Число погибших, чел.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Соотношение ±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4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РФ 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Соц. риск РФ 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Москва 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Соц. риск Москвы 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29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0,071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0,098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+ 138,40%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29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0,072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0,203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+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282,90%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29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2017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0,07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0,162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+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230,20%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29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2018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0,064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0,208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+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324,90%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29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2019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0,072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0,214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+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299,20%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вал 8"/>
          <p:cNvSpPr/>
          <p:nvPr/>
        </p:nvSpPr>
        <p:spPr>
          <a:xfrm>
            <a:off x="8786842" y="4786330"/>
            <a:ext cx="285752" cy="285752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194D04-4884-4F55-8FF2-FD1948801F49}"/>
              </a:ext>
            </a:extLst>
          </p:cNvPr>
          <p:cNvSpPr txBox="1"/>
          <p:nvPr/>
        </p:nvSpPr>
        <p:spPr>
          <a:xfrm>
            <a:off x="8786842" y="4731990"/>
            <a:ext cx="2880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971550"/>
          </a:xfrm>
          <a:prstGeom prst="rect">
            <a:avLst/>
          </a:prstGeom>
          <a:solidFill>
            <a:srgbClr val="FFE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4038600" y="0"/>
            <a:ext cx="5105400" cy="971550"/>
          </a:xfrm>
          <a:prstGeom prst="triangle">
            <a:avLst>
              <a:gd name="adj" fmla="val 100000"/>
            </a:avLst>
          </a:prstGeom>
          <a:solidFill>
            <a:srgbClr val="4F0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6200" y="57150"/>
            <a:ext cx="6705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Ассоциация содействия развитию транспортной отрасли «Транспортная Ассоциация Московской Агломерации» (Ассоциация «ТАМА») </a:t>
            </a:r>
          </a:p>
        </p:txBody>
      </p:sp>
      <p:pic>
        <p:nvPicPr>
          <p:cNvPr id="7" name="Рисунок 6" descr="логотип-последний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05800" y="219016"/>
            <a:ext cx="762000" cy="676334"/>
          </a:xfrm>
          <a:prstGeom prst="rect">
            <a:avLst/>
          </a:prstGeom>
          <a:ln w="38100"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397315E-F7C7-48F7-B0EF-A27569394587}"/>
              </a:ext>
            </a:extLst>
          </p:cNvPr>
          <p:cNvSpPr txBox="1"/>
          <p:nvPr/>
        </p:nvSpPr>
        <p:spPr>
          <a:xfrm>
            <a:off x="857224" y="1275609"/>
            <a:ext cx="74295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/>
              <a:t>Системные факторы аварийности в сфере такси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04800" y="1809750"/>
          <a:ext cx="8686800" cy="2667000"/>
        </p:xfrm>
        <a:graphic>
          <a:graphicData uri="http://schemas.openxmlformats.org/drawingml/2006/table">
            <a:tbl>
              <a:tblPr/>
              <a:tblGrid>
                <a:gridCol w="22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Факторы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Последствия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180975"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Тарифное регулирование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агрегаторами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заказов такси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7313" indent="0"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 Снижение уровня заработной платы водителей (демпинг)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 Переработка водителями установленных норм рабочего времени (14-18 часов)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 Утомляемость, потеря концентрации, засыпание за рулем и т.д., приводящие к ДТП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8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7313" indent="0"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Допуск на рынок водителей с иностранными водительскими удостоверениями (Закон № 196-ФЗ от 10.12.1995)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7313" indent="0"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 Отсутствие квалификации и опыта работы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 Фальшивые (поддельные) иностранные водительские удостоверения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III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7313" indent="0"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Отсутствие квалификационных требований к водителю легкового такси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7313" indent="0" algn="l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Непроффессионализм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водительского состава, отсутствие системы подтверждения уровня квалификации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IV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7313" indent="0"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Выдача "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Разщрешения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" на транспортное средство (ЮЛ, ИП)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7313" indent="0"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Неконтролируемость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персонализации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лица за рулем легкового такси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вал 8"/>
          <p:cNvSpPr/>
          <p:nvPr/>
        </p:nvSpPr>
        <p:spPr>
          <a:xfrm>
            <a:off x="8786842" y="4786330"/>
            <a:ext cx="285752" cy="285752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194D04-4884-4F55-8FF2-FD1948801F49}"/>
              </a:ext>
            </a:extLst>
          </p:cNvPr>
          <p:cNvSpPr txBox="1"/>
          <p:nvPr/>
        </p:nvSpPr>
        <p:spPr>
          <a:xfrm>
            <a:off x="8786842" y="4731990"/>
            <a:ext cx="2880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971550"/>
          </a:xfrm>
          <a:prstGeom prst="rect">
            <a:avLst/>
          </a:prstGeom>
          <a:solidFill>
            <a:srgbClr val="FFE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4038600" y="0"/>
            <a:ext cx="5105400" cy="971550"/>
          </a:xfrm>
          <a:prstGeom prst="triangle">
            <a:avLst>
              <a:gd name="adj" fmla="val 100000"/>
            </a:avLst>
          </a:prstGeom>
          <a:solidFill>
            <a:srgbClr val="4F0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6200" y="57150"/>
            <a:ext cx="6705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Ассоциация содействия развитию транспортной отрасли «Транспортная Ассоциация Московской Агломерации» (Ассоциация «ТАМА») </a:t>
            </a:r>
          </a:p>
        </p:txBody>
      </p:sp>
      <p:pic>
        <p:nvPicPr>
          <p:cNvPr id="7" name="Рисунок 6" descr="логотип-последний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05800" y="219016"/>
            <a:ext cx="762000" cy="676334"/>
          </a:xfrm>
          <a:prstGeom prst="rect">
            <a:avLst/>
          </a:prstGeom>
          <a:ln w="38100"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397315E-F7C7-48F7-B0EF-A27569394587}"/>
              </a:ext>
            </a:extLst>
          </p:cNvPr>
          <p:cNvSpPr txBox="1"/>
          <p:nvPr/>
        </p:nvSpPr>
        <p:spPr>
          <a:xfrm>
            <a:off x="838200" y="1047750"/>
            <a:ext cx="74295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/>
              <a:t>Основные предложения по регулированию рынка такси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397315E-F7C7-48F7-B0EF-A27569394587}"/>
              </a:ext>
            </a:extLst>
          </p:cNvPr>
          <p:cNvSpPr txBox="1"/>
          <p:nvPr/>
        </p:nvSpPr>
        <p:spPr>
          <a:xfrm>
            <a:off x="304800" y="1428750"/>
            <a:ext cx="8610600" cy="31731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7313" indent="180975">
              <a:lnSpc>
                <a:spcPct val="110000"/>
              </a:lnSpc>
              <a:buAutoNum type="arabicPeriod"/>
            </a:pPr>
            <a:r>
              <a:rPr lang="ru-RU" sz="1400" dirty="0"/>
              <a:t>Установить на государственном уровне правовой статус и полную ответственность </a:t>
            </a:r>
            <a:r>
              <a:rPr lang="ru-RU" sz="1400" dirty="0" err="1"/>
              <a:t>агрегаторов</a:t>
            </a:r>
            <a:r>
              <a:rPr lang="ru-RU" sz="1400" dirty="0"/>
              <a:t> за последствия дорожно-транспортных происшествий. </a:t>
            </a:r>
          </a:p>
          <a:p>
            <a:pPr marL="87313" indent="180975">
              <a:lnSpc>
                <a:spcPct val="110000"/>
              </a:lnSpc>
              <a:buAutoNum type="arabicPeriod"/>
            </a:pPr>
            <a:r>
              <a:rPr lang="ru-RU" sz="1400" dirty="0"/>
              <a:t>Запретить </a:t>
            </a:r>
            <a:r>
              <a:rPr lang="ru-RU" sz="1400" dirty="0" err="1"/>
              <a:t>агрегаторам</a:t>
            </a:r>
            <a:r>
              <a:rPr lang="ru-RU" sz="1400" dirty="0"/>
              <a:t> тарифное регулирование таксомоторных перевозок.</a:t>
            </a:r>
          </a:p>
          <a:p>
            <a:pPr marL="87313" indent="180975">
              <a:lnSpc>
                <a:spcPct val="110000"/>
              </a:lnSpc>
              <a:buAutoNum type="arabicPeriod"/>
            </a:pPr>
            <a:r>
              <a:rPr lang="ru-RU" sz="1400" dirty="0"/>
              <a:t>Запретить допуск </a:t>
            </a:r>
            <a:r>
              <a:rPr lang="ru-RU" sz="1400" dirty="0" err="1"/>
              <a:t>самозанятых</a:t>
            </a:r>
            <a:r>
              <a:rPr lang="ru-RU" sz="1400" dirty="0"/>
              <a:t> граждан к работе в качестве водителей такси до создания электронных баз данных и цифровых профилей водителей такси.</a:t>
            </a:r>
          </a:p>
          <a:p>
            <a:pPr marL="87313" indent="180975">
              <a:lnSpc>
                <a:spcPct val="110000"/>
              </a:lnSpc>
              <a:buAutoNum type="arabicPeriod"/>
            </a:pPr>
            <a:r>
              <a:rPr lang="ru-RU" sz="1400" dirty="0"/>
              <a:t>Создать действенные механизмы автоматизированного контроля и управления параметрами режима рабочего времени водителей такси.  </a:t>
            </a:r>
          </a:p>
          <a:p>
            <a:pPr marL="87313" indent="180975">
              <a:lnSpc>
                <a:spcPct val="110000"/>
              </a:lnSpc>
              <a:buAutoNum type="arabicPeriod"/>
            </a:pPr>
            <a:r>
              <a:rPr lang="ru-RU" sz="1400" dirty="0"/>
              <a:t>Запретить допуск к коммерческой деятельности иностранных граждан с иностранными водительскими удостоверениями. </a:t>
            </a:r>
          </a:p>
          <a:p>
            <a:pPr marL="87313" indent="180975">
              <a:lnSpc>
                <a:spcPct val="110000"/>
              </a:lnSpc>
              <a:buAutoNum type="arabicPeriod"/>
            </a:pPr>
            <a:r>
              <a:rPr lang="ru-RU" sz="1400" dirty="0"/>
              <a:t>Определить статус водителя такси в контексте трудовых отношений с </a:t>
            </a:r>
            <a:r>
              <a:rPr lang="ru-RU" sz="1400" dirty="0" err="1"/>
              <a:t>агрегаторами</a:t>
            </a:r>
            <a:r>
              <a:rPr lang="ru-RU" sz="1400" dirty="0"/>
              <a:t>, как фактическим работодателем.</a:t>
            </a:r>
          </a:p>
          <a:p>
            <a:pPr marL="87313" indent="180975">
              <a:lnSpc>
                <a:spcPct val="110000"/>
              </a:lnSpc>
              <a:buAutoNum type="arabicPeriod"/>
            </a:pPr>
            <a:r>
              <a:rPr lang="ru-RU" sz="1400" dirty="0"/>
              <a:t>Предусмотреть возможность введения Субъектами РФ элементов регулирования тарифов на таксомоторные перевозки.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вал 8"/>
          <p:cNvSpPr/>
          <p:nvPr/>
        </p:nvSpPr>
        <p:spPr>
          <a:xfrm>
            <a:off x="8786842" y="4786330"/>
            <a:ext cx="285752" cy="285752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194D04-4884-4F55-8FF2-FD1948801F49}"/>
              </a:ext>
            </a:extLst>
          </p:cNvPr>
          <p:cNvSpPr txBox="1"/>
          <p:nvPr/>
        </p:nvSpPr>
        <p:spPr>
          <a:xfrm>
            <a:off x="8786842" y="4731990"/>
            <a:ext cx="2880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971550"/>
          </a:xfrm>
          <a:prstGeom prst="rect">
            <a:avLst/>
          </a:prstGeom>
          <a:solidFill>
            <a:srgbClr val="FFE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4038600" y="0"/>
            <a:ext cx="5105400" cy="971550"/>
          </a:xfrm>
          <a:prstGeom prst="triangle">
            <a:avLst>
              <a:gd name="adj" fmla="val 100000"/>
            </a:avLst>
          </a:prstGeom>
          <a:solidFill>
            <a:srgbClr val="4F0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6200" y="57150"/>
            <a:ext cx="6705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Ассоциация содействия развитию транспортной отрасли «Транспортная Ассоциация Московской Агломерации» (Ассоциация «ТАМА») </a:t>
            </a:r>
          </a:p>
        </p:txBody>
      </p:sp>
      <p:pic>
        <p:nvPicPr>
          <p:cNvPr id="7" name="Рисунок 6" descr="логотип-последний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05800" y="219016"/>
            <a:ext cx="762000" cy="676334"/>
          </a:xfrm>
          <a:prstGeom prst="rect">
            <a:avLst/>
          </a:prstGeom>
          <a:ln w="38100"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397315E-F7C7-48F7-B0EF-A27569394587}"/>
              </a:ext>
            </a:extLst>
          </p:cNvPr>
          <p:cNvSpPr txBox="1"/>
          <p:nvPr/>
        </p:nvSpPr>
        <p:spPr>
          <a:xfrm>
            <a:off x="395318" y="1364019"/>
            <a:ext cx="8458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dirty="0"/>
              <a:t>ГЛОБАЛЬНЫЕ ТРЕБОВАНИЯ </a:t>
            </a:r>
            <a:r>
              <a:rPr lang="ru-RU" sz="1800"/>
              <a:t>К РЕГУЛИРОВАНИЮ </a:t>
            </a:r>
            <a:r>
              <a:rPr lang="ru-RU" sz="1800" dirty="0"/>
              <a:t>ЦИФРОВОЙ МОБИЛЬНОСТИ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397315E-F7C7-48F7-B0EF-A27569394587}"/>
              </a:ext>
            </a:extLst>
          </p:cNvPr>
          <p:cNvSpPr txBox="1"/>
          <p:nvPr/>
        </p:nvSpPr>
        <p:spPr>
          <a:xfrm>
            <a:off x="319118" y="1885950"/>
            <a:ext cx="8610600" cy="17778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3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ru-RU" sz="1400" dirty="0"/>
              <a:t>Оценка воздействия проектов нормативных правовых актов на </a:t>
            </a:r>
            <a:r>
              <a:rPr lang="ru-RU" sz="1400" u="sng" dirty="0"/>
              <a:t>«безопасность деятельности»</a:t>
            </a:r>
            <a:r>
              <a:rPr lang="ru-RU" sz="1400" dirty="0"/>
              <a:t>;</a:t>
            </a:r>
          </a:p>
          <a:p>
            <a:pPr marL="457200" indent="-457200">
              <a:lnSpc>
                <a:spcPct val="13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ru-RU" sz="1400" dirty="0"/>
              <a:t>Требования государства к «безопасности» и функционалу мобильных приложений (платформ);</a:t>
            </a:r>
          </a:p>
          <a:p>
            <a:pPr marL="457200" indent="-457200">
              <a:lnSpc>
                <a:spcPct val="13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ru-RU" sz="1400" dirty="0"/>
              <a:t>Независимая оценка «безопасности» мобильных приложений (платформ) конкретных компаний;</a:t>
            </a:r>
          </a:p>
          <a:p>
            <a:pPr marL="457200" indent="-457200">
              <a:lnSpc>
                <a:spcPct val="13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ru-RU" sz="1400" dirty="0"/>
              <a:t>Сертификация мобильных приложений (платформ) конкретных компаний;</a:t>
            </a:r>
          </a:p>
          <a:p>
            <a:pPr marL="457200" indent="-457200">
              <a:lnSpc>
                <a:spcPct val="13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ru-RU" sz="1400" dirty="0"/>
              <a:t>Процедура допуска компаний с мобильными приложениями (платформами) к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4235707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вал 8"/>
          <p:cNvSpPr/>
          <p:nvPr/>
        </p:nvSpPr>
        <p:spPr>
          <a:xfrm>
            <a:off x="8786842" y="4786330"/>
            <a:ext cx="285752" cy="285752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971550"/>
          </a:xfrm>
          <a:prstGeom prst="rect">
            <a:avLst/>
          </a:prstGeom>
          <a:solidFill>
            <a:srgbClr val="FFE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4038600" y="0"/>
            <a:ext cx="5105400" cy="971550"/>
          </a:xfrm>
          <a:prstGeom prst="triangle">
            <a:avLst>
              <a:gd name="adj" fmla="val 100000"/>
            </a:avLst>
          </a:prstGeom>
          <a:solidFill>
            <a:srgbClr val="4F0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6200" y="57150"/>
            <a:ext cx="6705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Ассоциация содействия развитию транспортной отрасли «Транспортная Ассоциация Московской Агломерации» (Ассоциация «ТАМА») </a:t>
            </a:r>
          </a:p>
        </p:txBody>
      </p:sp>
      <p:pic>
        <p:nvPicPr>
          <p:cNvPr id="7" name="Рисунок 6" descr="логотип-последний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05800" y="219016"/>
            <a:ext cx="762000" cy="676334"/>
          </a:xfrm>
          <a:prstGeom prst="rect">
            <a:avLst/>
          </a:prstGeom>
          <a:ln w="38100"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7194D04-4884-4F55-8FF2-FD1948801F49}"/>
              </a:ext>
            </a:extLst>
          </p:cNvPr>
          <p:cNvSpPr txBox="1"/>
          <p:nvPr/>
        </p:nvSpPr>
        <p:spPr>
          <a:xfrm>
            <a:off x="8786842" y="4731990"/>
            <a:ext cx="2880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237D613-3E2F-4359-8FBF-8EAD8DE58EAC}"/>
              </a:ext>
            </a:extLst>
          </p:cNvPr>
          <p:cNvSpPr txBox="1"/>
          <p:nvPr/>
        </p:nvSpPr>
        <p:spPr>
          <a:xfrm>
            <a:off x="1547664" y="980989"/>
            <a:ext cx="597666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БЛАГОДАРЮ ЗА ВНИМАНИЕ!</a:t>
            </a:r>
          </a:p>
          <a:p>
            <a:pPr algn="ctr"/>
            <a:endParaRPr lang="ru-RU" sz="2800" b="1" dirty="0"/>
          </a:p>
          <a:p>
            <a:pPr algn="ctr"/>
            <a:r>
              <a:rPr lang="ru-RU" sz="2800" b="1" dirty="0"/>
              <a:t>ПРИГЛАШАЕМ К СОТРУДНИЕСТВУ!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DB7DD93-6FF5-4649-AF5E-86CCA971F3CB}"/>
              </a:ext>
            </a:extLst>
          </p:cNvPr>
          <p:cNvSpPr txBox="1"/>
          <p:nvPr/>
        </p:nvSpPr>
        <p:spPr>
          <a:xfrm>
            <a:off x="2232248" y="2565162"/>
            <a:ext cx="464400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тел.: +7 (499) 148-65-19</a:t>
            </a:r>
          </a:p>
          <a:p>
            <a:pPr algn="ctr"/>
            <a:r>
              <a:rPr lang="en-US" sz="2800" dirty="0"/>
              <a:t>e-mail</a:t>
            </a:r>
            <a:r>
              <a:rPr lang="ru-RU" sz="2800" dirty="0"/>
              <a:t>:</a:t>
            </a:r>
            <a:r>
              <a:rPr lang="en-US" sz="2800" dirty="0"/>
              <a:t> np-tama@mail.ru</a:t>
            </a:r>
            <a:endParaRPr lang="ru-RU" sz="2800" dirty="0"/>
          </a:p>
          <a:p>
            <a:pPr algn="ctr"/>
            <a:r>
              <a:rPr lang="ru-RU" sz="2800" dirty="0"/>
              <a:t>сайт: </a:t>
            </a:r>
            <a:r>
              <a:rPr lang="en-US" sz="2800" dirty="0"/>
              <a:t>www.nptama.ru</a:t>
            </a:r>
            <a:endParaRPr lang="ru-RU" sz="2800" dirty="0"/>
          </a:p>
          <a:p>
            <a:pPr algn="ctr"/>
            <a:endParaRPr lang="ru-RU" dirty="0"/>
          </a:p>
          <a:p>
            <a:pPr algn="ctr"/>
            <a:r>
              <a:rPr lang="ru-RU" dirty="0"/>
              <a:t>Мы в соц. сетях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0F5F3DB1-DCF7-46F4-A4C5-125C36734B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492" y="4437370"/>
            <a:ext cx="3131684" cy="74425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591</Words>
  <Application>Microsoft Office PowerPoint</Application>
  <PresentationFormat>Экран (16:9)</PresentationFormat>
  <Paragraphs>131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Александр Прокопенков</dc:creator>
  <cp:lastModifiedBy>K_G_E</cp:lastModifiedBy>
  <cp:revision>13</cp:revision>
  <cp:lastPrinted>2020-11-19T08:27:13Z</cp:lastPrinted>
  <dcterms:created xsi:type="dcterms:W3CDTF">2020-10-12T08:12:33Z</dcterms:created>
  <dcterms:modified xsi:type="dcterms:W3CDTF">2020-11-19T08:32:20Z</dcterms:modified>
</cp:coreProperties>
</file>